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orient="horz" pos="3801">
          <p15:clr>
            <a:srgbClr val="A4A3A4"/>
          </p15:clr>
        </p15:guide>
        <p15:guide id="3" orient="horz" pos="950">
          <p15:clr>
            <a:srgbClr val="A4A3A4"/>
          </p15:clr>
        </p15:guide>
        <p15:guide id="4" pos="5328">
          <p15:clr>
            <a:srgbClr val="A4A3A4"/>
          </p15:clr>
        </p15:guide>
        <p15:guide id="5" pos="2937">
          <p15:clr>
            <a:srgbClr val="A4A3A4"/>
          </p15:clr>
        </p15:guide>
        <p15:guide id="6" pos="432">
          <p15:clr>
            <a:srgbClr val="A4A3A4"/>
          </p15:clr>
        </p15:guide>
        <p15:guide id="7" pos="28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5780E6-A8F4-46B0-B82D-9E7F56C639EF}">
  <a:tblStyle styleId="{1C5780E6-A8F4-46B0-B82D-9E7F56C639EF}" styleName="Novartis Table">
    <a:wholeTbl>
      <a:tcTxStyle>
        <a:fontRef idx="minor"/>
        <a:srgbClr val="000000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>
              <a:solidFill>
                <a:srgbClr val="646464"/>
              </a:solidFill>
            </a:ln>
          </a:top>
          <a:bottom>
            <a:ln w="6350">
              <a:solidFill>
                <a:srgbClr val="646464"/>
              </a:solidFill>
            </a:ln>
          </a:bottom>
          <a:insideH>
            <a:ln w="6350">
              <a:solidFill>
                <a:srgbClr val="64646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noFill/>
        </a:fill>
      </a:tcStyle>
    </a:band1H>
    <a:band2H>
      <a:tcStyle>
        <a:tcBdr/>
        <a:fill>
          <a:noFill/>
        </a:fill>
      </a:tcStyle>
    </a:band2H>
    <a:band1V>
      <a:tcStyle>
        <a:tcBdr/>
        <a:fill>
          <a:noFill/>
        </a:fill>
      </a:tcStyle>
    </a:band1V>
    <a:band2V>
      <a:tcStyle>
        <a:tcBdr/>
        <a:fill>
          <a:noFill/>
        </a:fill>
      </a:tcStyle>
    </a:band2V>
    <a:lastCol>
      <a:tcTxStyle b="on">
        <a:fontRef idx="minor"/>
        <a:srgbClr val="000000"/>
      </a:tcTxStyle>
      <a:tcStyle>
        <a:tcBdr/>
      </a:tcStyle>
    </a:lastCol>
    <a:firstCol>
      <a:tcTxStyle b="on">
        <a:fontRef idx="minor"/>
        <a:srgbClr val="000000"/>
      </a:tcTxStyle>
      <a:tcStyle>
        <a:tcBdr/>
      </a:tcStyle>
    </a:firstCol>
    <a:lastRow>
      <a:tcTxStyle b="on">
        <a:fontRef idx="minor"/>
        <a:srgbClr val="000000"/>
      </a:tcTxStyle>
      <a:tcStyle>
        <a:tcBdr>
          <a:top>
            <a:ln w="19050">
              <a:solidFill>
                <a:srgbClr val="000000"/>
              </a:solidFill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inor"/>
        <a:srgbClr val="0460A9"/>
      </a:tcTxStyle>
      <a:tcStyle>
        <a:tcBdr>
          <a:top>
            <a:ln>
              <a:noFill/>
            </a:ln>
          </a:top>
          <a:bottom>
            <a:ln w="19050">
              <a:solidFill>
                <a:srgbClr val="0460A9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1008" y="108"/>
      </p:cViewPr>
      <p:guideLst>
        <p:guide orient="horz" pos="288"/>
        <p:guide orient="horz" pos="3801"/>
        <p:guide orient="horz" pos="950"/>
        <p:guide pos="5328"/>
        <p:guide pos="2937"/>
        <p:guide pos="432"/>
        <p:guide pos="28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7" d="100"/>
          <a:sy n="107" d="100"/>
        </p:scale>
        <p:origin x="-5200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B60FF-ACF0-5A4A-9C79-4881E6B16567}" type="datetimeFigureOut">
              <a:rPr lang="en-US" smtClean="0">
                <a:latin typeface="Arial"/>
              </a:rPr>
              <a:pPr/>
              <a:t>12/5/2018</a:t>
            </a:fld>
            <a:endParaRPr lang="en-US" dirty="0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BA786-EB35-BA4C-A7F7-24740D3067F1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9947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0C4595FF-6E7F-4C41-B8DF-4AE76FC1F075}" type="datetimeFigureOut">
              <a:rPr lang="en-US" smtClean="0"/>
              <a:pPr/>
              <a:t>12/5/2018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5A6330BE-D91A-D240-B266-E5D5F99B4C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16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8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85800" y="457200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25000"/>
              <a:buFont typeface="Arial" pitchFamily="34" charset="0"/>
              <a:buNone/>
              <a:tabLst>
                <a:tab pos="3998913" algn="r"/>
                <a:tab pos="8229600" algn="r"/>
              </a:tabLst>
              <a:defRPr sz="1200"/>
            </a:lvl1pPr>
          </a:lstStyle>
          <a:p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965960" y="4389120"/>
            <a:ext cx="6490654" cy="960120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965958" y="5440680"/>
            <a:ext cx="4343400" cy="109728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0" y="914400"/>
            <a:ext cx="1965960" cy="777240"/>
          </a:xfrm>
          <a:solidFill>
            <a:schemeClr val="accent1"/>
          </a:solidFill>
        </p:spPr>
        <p:txBody>
          <a:bodyPr lIns="274320" tIns="91440" rIns="91440" bIns="91440" anchor="ctr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 b="1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Business or Operating Unit/Franchise or Department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8" name="Straight Connector 7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918972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-13716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918972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-13716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11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08761"/>
            <a:ext cx="3794760" cy="452532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685800" y="1508761"/>
            <a:ext cx="3794760" cy="4023359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2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965960" y="4389120"/>
            <a:ext cx="6490654" cy="960120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965960" y="5440680"/>
            <a:ext cx="4343400" cy="109728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25" name="Straight Connector 24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 bwMode="hidden">
          <a:xfrm>
            <a:off x="685800" y="455613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 smtClean="0"/>
              <a:t> 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215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965960" y="2331720"/>
            <a:ext cx="6490654" cy="2286000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965960" y="4709161"/>
            <a:ext cx="6490654" cy="132492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25" name="Straight Connector 24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7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4254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2009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1965959" y="4389120"/>
            <a:ext cx="6492241" cy="9601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dirty="0" smtClean="0"/>
              <a:t>Thank</a:t>
            </a:r>
            <a:r>
              <a:rPr lang="en-US" baseline="0" dirty="0" smtClean="0"/>
              <a:t> you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3" hasCustomPrompt="1"/>
          </p:nvPr>
        </p:nvSpPr>
        <p:spPr bwMode="hidden">
          <a:xfrm>
            <a:off x="685800" y="455613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 smtClean="0"/>
              <a:t> 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14" name="Straight Connector 13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1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1965959" y="2331720"/>
            <a:ext cx="6492241" cy="228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dirty="0" smtClean="0"/>
              <a:t>Thank</a:t>
            </a:r>
            <a:r>
              <a:rPr lang="en-US" baseline="0" dirty="0" smtClean="0"/>
              <a:t> you</a:t>
            </a:r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19" name="Straight Connector 18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6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965960" y="2331720"/>
            <a:ext cx="6490654" cy="2286000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965960" y="4709161"/>
            <a:ext cx="6490654" cy="132492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0" y="914400"/>
            <a:ext cx="1965960" cy="777240"/>
          </a:xfrm>
          <a:solidFill>
            <a:schemeClr val="accent1"/>
          </a:solidFill>
        </p:spPr>
        <p:txBody>
          <a:bodyPr lIns="274320" tIns="91440" rIns="91440" bIns="91440" anchor="ctr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 b="1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Business or Operating Unit/Franchise or Department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22" name="Straight Connector 21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918972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-13716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918972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-13716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1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2438" indent="-452438">
              <a:buSzPct val="100000"/>
              <a:buFont typeface="+mj-lt"/>
              <a:buAutoNum type="arabicPeriod"/>
              <a:defRPr/>
            </a:lvl1pPr>
            <a:lvl2pPr marL="684213" indent="-231775">
              <a:defRPr/>
            </a:lvl2pPr>
            <a:lvl3pPr marL="914400" indent="-230188">
              <a:defRPr/>
            </a:lvl3pPr>
            <a:lvl4pPr marL="1146175" indent="-231775">
              <a:defRPr/>
            </a:lvl4pPr>
            <a:lvl5pPr marL="1368425" indent="-222250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307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836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6975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6344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4663440" y="1508761"/>
            <a:ext cx="3794760" cy="4023359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4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777240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685800" y="2057400"/>
            <a:ext cx="777240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08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66344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685800" y="2057400"/>
            <a:ext cx="379476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9" hasCustomPrompt="1"/>
          </p:nvPr>
        </p:nvSpPr>
        <p:spPr>
          <a:xfrm>
            <a:off x="4663440" y="2057400"/>
            <a:ext cx="379476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4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3756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98932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title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22" hasCustomPrompt="1"/>
          </p:nvPr>
        </p:nvSpPr>
        <p:spPr>
          <a:xfrm>
            <a:off x="68580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23" hasCustomPrompt="1"/>
          </p:nvPr>
        </p:nvSpPr>
        <p:spPr>
          <a:xfrm>
            <a:off x="333756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half" idx="24" hasCustomPrompt="1"/>
          </p:nvPr>
        </p:nvSpPr>
        <p:spPr>
          <a:xfrm>
            <a:off x="598932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0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08760"/>
            <a:ext cx="7772400" cy="4526280"/>
          </a:xfrm>
          <a:prstGeom prst="rect">
            <a:avLst/>
          </a:prstGeom>
        </p:spPr>
        <p:txBody>
          <a:bodyPr vert="horz" lIns="0" tIns="0" rIns="0" bIns="0" spcCol="18288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85800" y="6350635"/>
            <a:ext cx="5943600" cy="228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000" b="1" kern="1200">
                <a:solidFill>
                  <a:srgbClr val="0460A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accent1"/>
                </a:solidFill>
              </a:rPr>
              <a:t>Business or Operating Unit/Franchise or Department</a:t>
            </a:r>
            <a:endParaRPr lang="en-US" sz="1200" dirty="0">
              <a:solidFill>
                <a:schemeClr val="accent1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12" name="Straight Connector 11"/>
            <p:cNvCxnSpPr/>
            <p:nvPr userDrawn="1"/>
          </p:nvCxnSpPr>
          <p:spPr>
            <a:xfrm flipV="1">
              <a:off x="6858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6858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44805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44805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466344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466344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>
              <a:off x="9189720" y="150876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9189720" y="60350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-137160" y="150876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-137160" y="60350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9189720" y="4572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-137160" y="4572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85800" y="6629400"/>
            <a:ext cx="228600" cy="228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>
              <a:defRPr lang="en-US" sz="700" smtClean="0">
                <a:solidFill>
                  <a:srgbClr val="7F7F7F"/>
                </a:solidFill>
              </a:defRPr>
            </a:lvl1pPr>
          </a:lstStyle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629400"/>
            <a:ext cx="5715000" cy="2286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lvl1pPr>
              <a:defRPr lang="en-US" sz="700" dirty="0">
                <a:solidFill>
                  <a:srgbClr val="7F7F7F"/>
                </a:solidFill>
              </a:defRPr>
            </a:lvl1pPr>
          </a:lstStyle>
          <a:p>
            <a:r>
              <a:rPr lang="en-US" dirty="0" smtClean="0"/>
              <a:t>Business Use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2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62" r:id="rId3"/>
    <p:sldLayoutId id="2147483650" r:id="rId4"/>
    <p:sldLayoutId id="214748365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51" r:id="rId11"/>
    <p:sldLayoutId id="2147483673" r:id="rId12"/>
    <p:sldLayoutId id="2147483670" r:id="rId13"/>
    <p:sldLayoutId id="2147483671" r:id="rId14"/>
    <p:sldLayoutId id="2147483669" r:id="rId15"/>
    <p:sldLayoutId id="2147483668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200"/>
        </a:spcBef>
        <a:buClrTx/>
        <a:buSzPct val="120000"/>
        <a:buFont typeface="Arial" pitchFamily="34" charset="0"/>
        <a:buChar char="•"/>
        <a:tabLst>
          <a:tab pos="3998913" algn="r"/>
          <a:tab pos="8229600" algn="r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456" y="116632"/>
            <a:ext cx="8001000" cy="1152525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1392" y="3645024"/>
            <a:ext cx="8303096" cy="230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200" b="1" dirty="0" smtClean="0"/>
              <a:t>Ημέρες και ώρες προβολής</a:t>
            </a:r>
            <a:r>
              <a:rPr lang="en-US" sz="1200" b="1" dirty="0" smtClean="0"/>
              <a:t>:</a:t>
            </a:r>
          </a:p>
          <a:p>
            <a:pPr marL="0" indent="0">
              <a:buNone/>
            </a:pPr>
            <a:r>
              <a:rPr lang="en-US" sz="1200" b="1" dirty="0"/>
              <a:t>	</a:t>
            </a:r>
            <a:r>
              <a:rPr lang="el-GR" sz="1200" b="1" dirty="0"/>
              <a:t> </a:t>
            </a:r>
            <a:r>
              <a:rPr lang="el-GR" sz="1200" b="1" dirty="0" smtClean="0"/>
              <a:t>        </a:t>
            </a:r>
            <a:r>
              <a:rPr lang="el-GR" sz="1200" b="1" u="sng" dirty="0" smtClean="0"/>
              <a:t>Τρίτη 11 Δεκεμβρίου 2018</a:t>
            </a:r>
          </a:p>
          <a:p>
            <a:pPr marL="0" indent="0">
              <a:buNone/>
            </a:pPr>
            <a:r>
              <a:rPr lang="el-GR" sz="1200" b="1" dirty="0" smtClean="0"/>
              <a:t>	</a:t>
            </a:r>
            <a:r>
              <a:rPr lang="el-GR" sz="1200" b="1" i="1" dirty="0" smtClean="0"/>
              <a:t>18.00 – 19.00</a:t>
            </a:r>
          </a:p>
          <a:p>
            <a:pPr marL="0" indent="0">
              <a:buNone/>
            </a:pPr>
            <a:r>
              <a:rPr lang="el-GR" sz="1200" b="1" dirty="0" smtClean="0"/>
              <a:t>	</a:t>
            </a:r>
            <a:r>
              <a:rPr lang="el-GR" sz="1200" b="1" i="1" dirty="0" smtClean="0"/>
              <a:t>22.00 - 23.00</a:t>
            </a:r>
            <a:endParaRPr lang="el-GR" sz="1200" b="1" i="1" dirty="0"/>
          </a:p>
          <a:p>
            <a:pPr marL="0" indent="0">
              <a:buNone/>
            </a:pPr>
            <a:r>
              <a:rPr lang="el-GR" sz="1200" b="1" dirty="0" smtClean="0"/>
              <a:t>	</a:t>
            </a:r>
            <a:r>
              <a:rPr lang="el-GR" sz="1200" b="1" u="sng" dirty="0" smtClean="0"/>
              <a:t>Τετάρτη 12 Δεκεμβρίου 2018</a:t>
            </a:r>
          </a:p>
          <a:p>
            <a:pPr marL="0" indent="0">
              <a:buNone/>
            </a:pPr>
            <a:r>
              <a:rPr lang="el-GR" sz="1200" b="1" dirty="0" smtClean="0"/>
              <a:t>	</a:t>
            </a:r>
            <a:r>
              <a:rPr lang="el-GR" sz="1200" b="1" i="1" dirty="0" smtClean="0"/>
              <a:t>11.00 – 12.00</a:t>
            </a:r>
          </a:p>
          <a:p>
            <a:pPr marL="0" indent="0">
              <a:buNone/>
            </a:pPr>
            <a:r>
              <a:rPr lang="el-GR" sz="1200" b="1" dirty="0"/>
              <a:t>	</a:t>
            </a:r>
            <a:r>
              <a:rPr lang="el-GR" sz="1200" b="1" i="1" dirty="0" smtClean="0"/>
              <a:t>13.00 – 14.00</a:t>
            </a:r>
            <a:endParaRPr lang="en-US" sz="1200" b="1" i="1" dirty="0"/>
          </a:p>
        </p:txBody>
      </p:sp>
      <p:sp>
        <p:nvSpPr>
          <p:cNvPr id="11" name="Rectangle 10"/>
          <p:cNvSpPr/>
          <p:nvPr/>
        </p:nvSpPr>
        <p:spPr>
          <a:xfrm>
            <a:off x="611560" y="6237312"/>
            <a:ext cx="806489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484784"/>
            <a:ext cx="615315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42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vartis Presentation Standard Blue Carbon">
  <a:themeElements>
    <a:clrScheme name="Novartis 2016">
      <a:dk1>
        <a:srgbClr val="000000"/>
      </a:dk1>
      <a:lt1>
        <a:srgbClr val="FFFFFF"/>
      </a:lt1>
      <a:dk2>
        <a:srgbClr val="404040"/>
      </a:dk2>
      <a:lt2>
        <a:srgbClr val="CCCCCC"/>
      </a:lt2>
      <a:accent1>
        <a:srgbClr val="0460A9"/>
      </a:accent1>
      <a:accent2>
        <a:srgbClr val="E74A21"/>
      </a:accent2>
      <a:accent3>
        <a:srgbClr val="EC9A1E"/>
      </a:accent3>
      <a:accent4>
        <a:srgbClr val="8D1F1B"/>
      </a:accent4>
      <a:accent5>
        <a:srgbClr val="7F7F7F"/>
      </a:accent5>
      <a:accent6>
        <a:srgbClr val="404040"/>
      </a:accent6>
      <a:hlink>
        <a:srgbClr val="0460A9"/>
      </a:hlink>
      <a:folHlink>
        <a:srgbClr val="0460A9"/>
      </a:folHlink>
    </a:clrScheme>
    <a:fontScheme name="Novartis 2016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Novartis 2016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Blank" id="{3F82403C-12A1-48DE-98CE-22D763759EA9}" vid="{29229F9C-5F03-4EAC-9AD9-5098AE5586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Black</vt:lpstr>
      <vt:lpstr>Novartis Presentation Standard Blue Carbon</vt:lpstr>
      <vt:lpstr>PowerPoint Presentation</vt:lpstr>
    </vt:vector>
  </TitlesOfParts>
  <Manager/>
  <Company>Novartis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Petrakos, Petros</dc:creator>
  <cp:keywords/>
  <dc:description/>
  <cp:lastModifiedBy>Petrakos, Petros</cp:lastModifiedBy>
  <cp:revision>5</cp:revision>
  <dcterms:created xsi:type="dcterms:W3CDTF">2018-12-04T13:04:41Z</dcterms:created>
  <dcterms:modified xsi:type="dcterms:W3CDTF">2018-12-05T09:31:18Z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929bff8-5b33-42aa-95d2-28f72e792cb0_Enabled">
    <vt:lpwstr>True</vt:lpwstr>
  </property>
  <property fmtid="{D5CDD505-2E9C-101B-9397-08002B2CF9AE}" pid="3" name="MSIP_Label_4929bff8-5b33-42aa-95d2-28f72e792cb0_SiteId">
    <vt:lpwstr>f35a6974-607f-47d4-82d7-ff31d7dc53a5</vt:lpwstr>
  </property>
  <property fmtid="{D5CDD505-2E9C-101B-9397-08002B2CF9AE}" pid="4" name="MSIP_Label_4929bff8-5b33-42aa-95d2-28f72e792cb0_Owner">
    <vt:lpwstr>PETRAPE1@novartis.net</vt:lpwstr>
  </property>
  <property fmtid="{D5CDD505-2E9C-101B-9397-08002B2CF9AE}" pid="5" name="MSIP_Label_4929bff8-5b33-42aa-95d2-28f72e792cb0_SetDate">
    <vt:lpwstr>2018-12-04T13:24:10.8464680Z</vt:lpwstr>
  </property>
  <property fmtid="{D5CDD505-2E9C-101B-9397-08002B2CF9AE}" pid="6" name="MSIP_Label_4929bff8-5b33-42aa-95d2-28f72e792cb0_Name">
    <vt:lpwstr>Business Use Only</vt:lpwstr>
  </property>
  <property fmtid="{D5CDD505-2E9C-101B-9397-08002B2CF9AE}" pid="7" name="MSIP_Label_4929bff8-5b33-42aa-95d2-28f72e792cb0_Application">
    <vt:lpwstr>Microsoft Azure Information Protection</vt:lpwstr>
  </property>
  <property fmtid="{D5CDD505-2E9C-101B-9397-08002B2CF9AE}" pid="8" name="MSIP_Label_4929bff8-5b33-42aa-95d2-28f72e792cb0_Extended_MSFT_Method">
    <vt:lpwstr>Automatic</vt:lpwstr>
  </property>
  <property fmtid="{D5CDD505-2E9C-101B-9397-08002B2CF9AE}" pid="9" name="Confidentiality">
    <vt:lpwstr>Business Use Only</vt:lpwstr>
  </property>
</Properties>
</file>